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84" y="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28600"/>
            <a:ext cx="7772400" cy="4571999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8800" spc="-8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4800600"/>
            <a:ext cx="6858000" cy="914400"/>
          </a:xfrm>
        </p:spPr>
        <p:txBody>
          <a:bodyPr/>
          <a:lstStyle>
            <a:lvl1pPr marL="0" indent="0" algn="l">
              <a:buNone/>
              <a:defRPr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CAF91-4419-4977-B152-A12418E52620}" type="datetimeFigureOut">
              <a:rPr lang="en-US" smtClean="0"/>
              <a:t>7/13/2025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C3AC6DD-1246-4AC3-ACDF-AA810B9322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CAF91-4419-4977-B152-A12418E52620}" type="datetimeFigureOut">
              <a:rPr lang="en-US" smtClean="0"/>
              <a:t>7/13/2025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3AC6DD-1246-4AC3-ACDF-AA810B9322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47800"/>
            <a:ext cx="7772400" cy="4321175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8800" b="0" cap="all" spc="-8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8601"/>
            <a:ext cx="7772400" cy="1066800"/>
          </a:xfrm>
        </p:spPr>
        <p:txBody>
          <a:bodyPr anchor="b"/>
          <a:lstStyle>
            <a:lvl1pPr marL="0" indent="0">
              <a:buNone/>
              <a:defRPr sz="2000"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CAF91-4419-4977-B152-A12418E52620}" type="datetimeFigureOut">
              <a:rPr lang="en-US" smtClean="0"/>
              <a:t>7/13/2025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C3AC6DD-1246-4AC3-ACDF-AA810B9322BF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3068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016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CAF91-4419-4977-B152-A12418E52620}" type="datetimeFigureOut">
              <a:rPr lang="en-US" smtClean="0"/>
              <a:t>7/13/2025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3AC6DD-1246-4AC3-ACDF-AA810B9322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7632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sz="1800" b="0" cap="all" spc="10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7632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3208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lang="en-US" sz="1800" b="0" kern="1200" cap="all" spc="1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3208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CAF91-4419-4977-B152-A12418E52620}" type="datetimeFigureOut">
              <a:rPr lang="en-US" smtClean="0"/>
              <a:t>7/13/2025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3AC6DD-1246-4AC3-ACDF-AA810B9322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CAF91-4419-4977-B152-A12418E52620}" type="datetimeFigureOut">
              <a:rPr lang="en-US" smtClean="0"/>
              <a:t>7/13/2025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3AC6DD-1246-4AC3-ACDF-AA810B9322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CAF91-4419-4977-B152-A12418E52620}" type="datetimeFigureOut">
              <a:rPr lang="en-US" smtClean="0"/>
              <a:t>7/13/2025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3AC6DD-1246-4AC3-ACDF-AA810B9322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600200"/>
            <a:ext cx="5111750" cy="44805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00200"/>
            <a:ext cx="3008313" cy="448056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CAF91-4419-4977-B152-A12418E52620}" type="datetimeFigureOut">
              <a:rPr lang="en-US" smtClean="0"/>
              <a:t>7/13/2025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3AC6DD-1246-4AC3-ACDF-AA810B9322BF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-1" y="0"/>
            <a:ext cx="9000877" cy="4846320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715000"/>
            <a:ext cx="8153400" cy="457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CAF91-4419-4977-B152-A12418E52620}" type="datetimeFigureOut">
              <a:rPr lang="en-US" smtClean="0"/>
              <a:t>7/13/2025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C3AC6DD-1246-4AC3-ACDF-AA810B9322BF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4953000"/>
            <a:ext cx="8153400" cy="7620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CAF91-4419-4977-B152-A12418E52620}" type="datetimeFigureOut">
              <a:rPr lang="en-US" smtClean="0"/>
              <a:t>7/13/2025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3AC6DD-1246-4AC3-ACDF-AA810B9322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CAF91-4419-4977-B152-A12418E52620}" type="datetimeFigureOut">
              <a:rPr lang="en-US" smtClean="0"/>
              <a:t>7/13/2025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3AC6DD-1246-4AC3-ACDF-AA810B9322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5791200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76200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172201"/>
            <a:ext cx="3429000" cy="304800"/>
          </a:xfrm>
          <a:prstGeom prst="rect">
            <a:avLst/>
          </a:prstGeom>
        </p:spPr>
        <p:txBody>
          <a:bodyPr vert="horz" lIns="91440" tIns="45720" rIns="91440" bIns="0" rtlCol="0" anchor="b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B23CAF91-4419-4977-B152-A12418E52620}" type="datetimeFigureOut">
              <a:rPr lang="en-US" smtClean="0"/>
              <a:t>7/13/2025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492875"/>
            <a:ext cx="3429000" cy="28384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16200000">
            <a:off x="8227377" y="5885497"/>
            <a:ext cx="13157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 b="1">
                <a:solidFill>
                  <a:schemeClr val="tx2"/>
                </a:solidFill>
              </a:defRPr>
            </a:lvl1pPr>
          </a:lstStyle>
          <a:p>
            <a:fld id="{6C3AC6DD-1246-4AC3-ACDF-AA810B9322BF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9001124" y="0"/>
            <a:ext cx="142876" cy="1371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001124" y="1371600"/>
            <a:ext cx="142876" cy="5486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 cap="all" spc="-6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spcAft>
          <a:spcPts val="600"/>
        </a:spcAft>
        <a:buFont typeface="Arial" pitchFamily="34" charset="0"/>
        <a:buNone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829994" y="228600"/>
            <a:ext cx="5791200" cy="137160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Advanced style, simple style and </a:t>
            </a:r>
            <a:br>
              <a:rPr lang="en-US" b="1" dirty="0"/>
            </a:br>
            <a:r>
              <a:rPr lang="en-US" b="1" dirty="0"/>
              <a:t>plagiarism (copied)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04800" y="3460617"/>
            <a:ext cx="84391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Simple</a:t>
            </a:r>
            <a:r>
              <a:rPr lang="en-US" dirty="0"/>
              <a:t> style=putting quotation marks around sentences from a passage instead </a:t>
            </a:r>
          </a:p>
          <a:p>
            <a:r>
              <a:rPr lang="en-US" dirty="0"/>
              <a:t>of using your own words.  (</a:t>
            </a:r>
            <a:r>
              <a:rPr lang="en-US" dirty="0">
                <a:solidFill>
                  <a:srgbClr val="00B0F0"/>
                </a:solidFill>
              </a:rPr>
              <a:t>This is not cheating, but it can look lazy</a:t>
            </a:r>
            <a:r>
              <a:rPr lang="en-US" dirty="0"/>
              <a:t>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9554" y="2056322"/>
            <a:ext cx="74652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If you want to pass college courses, you need to write </a:t>
            </a:r>
            <a:r>
              <a:rPr lang="en-US" dirty="0">
                <a:solidFill>
                  <a:srgbClr val="00B0F0"/>
                </a:solidFill>
              </a:rPr>
              <a:t>advanced-style</a:t>
            </a:r>
            <a:r>
              <a:rPr lang="en-US" dirty="0"/>
              <a:t> answers about reading passages.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4800" y="2801034"/>
            <a:ext cx="85878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Advanced</a:t>
            </a:r>
            <a:r>
              <a:rPr lang="en-US" dirty="0"/>
              <a:t> style= using your own word and style to answer a question.  </a:t>
            </a:r>
            <a:r>
              <a:rPr lang="en-US" dirty="0">
                <a:solidFill>
                  <a:srgbClr val="00B0F0"/>
                </a:solidFill>
              </a:rPr>
              <a:t>GOOD</a:t>
            </a:r>
            <a:r>
              <a:rPr lang="en-US" dirty="0"/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6270" y="4563070"/>
            <a:ext cx="616098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Plagiarism</a:t>
            </a:r>
            <a:r>
              <a:rPr lang="en-US" dirty="0"/>
              <a:t>= </a:t>
            </a:r>
            <a:r>
              <a:rPr lang="en-US" b="1" dirty="0"/>
              <a:t>copied</a:t>
            </a:r>
            <a:r>
              <a:rPr lang="en-US" dirty="0"/>
              <a:t> sentences with no quotation marks.  </a:t>
            </a:r>
          </a:p>
          <a:p>
            <a:r>
              <a:rPr lang="en-US" dirty="0"/>
              <a:t>(ILLEGAL.  </a:t>
            </a:r>
            <a:r>
              <a:rPr lang="en-US" dirty="0">
                <a:solidFill>
                  <a:srgbClr val="00B0F0"/>
                </a:solidFill>
              </a:rPr>
              <a:t>You might fail the assignment, fail the course</a:t>
            </a:r>
            <a:r>
              <a:rPr lang="en-US" dirty="0"/>
              <a:t>.)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1183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32552" y="457200"/>
            <a:ext cx="48374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Read this sentence from the source and question.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905000" y="1546404"/>
            <a:ext cx="32889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Question</a:t>
            </a:r>
            <a:r>
              <a:rPr lang="en-US" dirty="0"/>
              <a:t>:  Why do people yawn?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8832" y="2057400"/>
            <a:ext cx="456785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Are these answers: </a:t>
            </a:r>
            <a:r>
              <a:rPr lang="en-US" b="1" dirty="0"/>
              <a:t>Advanced</a:t>
            </a:r>
            <a:r>
              <a:rPr lang="en-US" dirty="0"/>
              <a:t> (not copied)</a:t>
            </a:r>
          </a:p>
          <a:p>
            <a:r>
              <a:rPr lang="en-US" dirty="0"/>
              <a:t> </a:t>
            </a:r>
            <a:r>
              <a:rPr lang="en-US" b="1" dirty="0"/>
              <a:t>Simple</a:t>
            </a:r>
            <a:r>
              <a:rPr lang="en-US" dirty="0"/>
              <a:t> (copied with quotation marks)</a:t>
            </a:r>
          </a:p>
          <a:p>
            <a:r>
              <a:rPr lang="en-US" dirty="0"/>
              <a:t> </a:t>
            </a:r>
            <a:r>
              <a:rPr lang="en-US" b="1" dirty="0"/>
              <a:t>Copied</a:t>
            </a:r>
            <a:r>
              <a:rPr lang="en-US" dirty="0"/>
              <a:t> (Plagiarized) with no quotation marks?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8852" y="3105833"/>
            <a:ext cx="87752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1) According to the article, the reason why they yawn is because </a:t>
            </a:r>
            <a:r>
              <a:rPr lang="en-US" b="1" dirty="0"/>
              <a:t>“</a:t>
            </a:r>
            <a:r>
              <a:rPr lang="en-US" dirty="0"/>
              <a:t>they’re tired</a:t>
            </a:r>
          </a:p>
          <a:p>
            <a:r>
              <a:rPr lang="en-US" dirty="0"/>
              <a:t>or nervous.</a:t>
            </a:r>
            <a:r>
              <a:rPr lang="en-US" b="1" dirty="0"/>
              <a:t>” </a:t>
            </a:r>
            <a:r>
              <a:rPr lang="en-US" dirty="0"/>
              <a:t> Also, they might yawn </a:t>
            </a:r>
            <a:r>
              <a:rPr lang="en-US" b="1" dirty="0"/>
              <a:t>“</a:t>
            </a:r>
            <a:r>
              <a:rPr lang="en-US" dirty="0"/>
              <a:t>just because they’ve seen someone else do it</a:t>
            </a:r>
            <a:r>
              <a:rPr lang="en-US" sz="1600" dirty="0"/>
              <a:t>.”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18852" y="4170402"/>
            <a:ext cx="75198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2) According to the article,  people might yawn because they feel sleepy or feel</a:t>
            </a:r>
          </a:p>
          <a:p>
            <a:r>
              <a:rPr lang="en-US" dirty="0"/>
              <a:t>stress.  Another reason might be because they notice someone else yawning.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3857" y="5093374"/>
            <a:ext cx="80534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3) According to the article, the reason why they yawn is because they’re tired</a:t>
            </a:r>
          </a:p>
          <a:p>
            <a:r>
              <a:rPr lang="en-US" dirty="0"/>
              <a:t>or nervous.</a:t>
            </a:r>
            <a:r>
              <a:rPr lang="en-US" b="1" dirty="0"/>
              <a:t> </a:t>
            </a:r>
            <a:r>
              <a:rPr lang="en-US" dirty="0"/>
              <a:t> Also, they might yawn just because they’ve seen someone else do it.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568976" y="3598215"/>
            <a:ext cx="9076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Simple</a:t>
            </a:r>
            <a:endParaRPr lang="en-US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7404956" y="4658974"/>
            <a:ext cx="12356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Advanced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48400" y="5962134"/>
            <a:ext cx="22766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Copied</a:t>
            </a:r>
            <a:r>
              <a:rPr lang="en-US" dirty="0"/>
              <a:t> (</a:t>
            </a:r>
            <a:r>
              <a:rPr lang="en-US" sz="2000" b="1" dirty="0"/>
              <a:t>Plagiarized</a:t>
            </a:r>
            <a:r>
              <a:rPr lang="en-US" dirty="0"/>
              <a:t>)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892279" y="838895"/>
            <a:ext cx="35317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_____________________________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816982" y="5504576"/>
            <a:ext cx="41088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__________________________________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193369" y="1103531"/>
            <a:ext cx="49295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_____________________________________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17979" y="5105042"/>
            <a:ext cx="22621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__________________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246443" y="826532"/>
            <a:ext cx="68234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People yawn because they're tired, bored or nervous, but sometimes </a:t>
            </a:r>
          </a:p>
          <a:p>
            <a:r>
              <a:rPr lang="en-US" dirty="0"/>
              <a:t>they yawn just because they've seen someone else do it. </a:t>
            </a:r>
            <a:endParaRPr lang="en-US" i="1" dirty="0"/>
          </a:p>
        </p:txBody>
      </p:sp>
      <p:sp>
        <p:nvSpPr>
          <p:cNvPr id="3" name="TextBox 2"/>
          <p:cNvSpPr txBox="1"/>
          <p:nvPr/>
        </p:nvSpPr>
        <p:spPr>
          <a:xfrm>
            <a:off x="263604" y="5462348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________</a:t>
            </a:r>
          </a:p>
        </p:txBody>
      </p:sp>
    </p:spTree>
    <p:extLst>
      <p:ext uri="{BB962C8B-B14F-4D97-AF65-F5344CB8AC3E}">
        <p14:creationId xmlns:p14="http://schemas.microsoft.com/office/powerpoint/2010/main" val="2786054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2" grpId="0"/>
      <p:bldP spid="14" grpId="0"/>
      <p:bldP spid="15" grpId="0"/>
      <p:bldP spid="16" grpId="0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8200" y="926068"/>
            <a:ext cx="74944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In ESLA, you should try to use Advanced style when you write answers.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676400" y="1411069"/>
            <a:ext cx="62504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It’s  good practice , and I can help you by checking your grammar </a:t>
            </a:r>
          </a:p>
          <a:p>
            <a:r>
              <a:rPr lang="en-US" dirty="0"/>
              <a:t>and vocabulary.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38200" y="2667000"/>
            <a:ext cx="72702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If it’s too difficult to use your own words, you can use quotation marks.  But</a:t>
            </a:r>
          </a:p>
          <a:p>
            <a:r>
              <a:rPr lang="en-US" dirty="0"/>
              <a:t>I can’t help you with your vocabulary and grammar if you do.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9294" y="3639234"/>
            <a:ext cx="73446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You should NEVER copy a sentence from a source without quotation marks.  </a:t>
            </a:r>
          </a:p>
          <a:p>
            <a:r>
              <a:rPr lang="en-US" dirty="0"/>
              <a:t>Any child can just copy a sentence. 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1119" y="5045444"/>
            <a:ext cx="77028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If you just copy from a source (plagiarized) in a college course,  you will probably</a:t>
            </a:r>
          </a:p>
          <a:p>
            <a:r>
              <a:rPr lang="en-US" dirty="0"/>
              <a:t>fail the assignment and perhaps the course. </a:t>
            </a:r>
          </a:p>
        </p:txBody>
      </p:sp>
    </p:spTree>
    <p:extLst>
      <p:ext uri="{BB962C8B-B14F-4D97-AF65-F5344CB8AC3E}">
        <p14:creationId xmlns:p14="http://schemas.microsoft.com/office/powerpoint/2010/main" val="3185532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ssential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Essential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sential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4127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6000"/>
              </a:schemeClr>
              <a:schemeClr val="phClr">
                <a:shade val="94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84000"/>
                <a:satMod val="110000"/>
              </a:schemeClr>
            </a:gs>
            <a:gs pos="44000">
              <a:schemeClr val="phClr">
                <a:tint val="93000"/>
                <a:satMod val="115000"/>
              </a:schemeClr>
            </a:gs>
            <a:gs pos="100000">
              <a:schemeClr val="phClr">
                <a:tint val="100000"/>
                <a:shade val="59000"/>
                <a:satMod val="120000"/>
              </a:schemeClr>
            </a:gs>
          </a:gsLst>
          <a:path path="circle">
            <a:fillToRect l="40000" t="60000" r="60000" b="4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Essential</Template>
  <TotalTime>214</TotalTime>
  <Words>379</Words>
  <Application>Microsoft Office PowerPoint</Application>
  <PresentationFormat>On-screen Show (4:3)</PresentationFormat>
  <Paragraphs>37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Arial Black</vt:lpstr>
      <vt:lpstr>Essential</vt:lpstr>
      <vt:lpstr>Advanced style, simple style and  plagiarism (copied)</vt:lpstr>
      <vt:lpstr>PowerPoint Presentation</vt:lpstr>
      <vt:lpstr>PowerPoint Presentation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Advanced style, simple style and plagiarism (copied)</dc:title>
  <dc:creator>Owner</dc:creator>
  <cp:lastModifiedBy>David Kehe</cp:lastModifiedBy>
  <cp:revision>20</cp:revision>
  <dcterms:created xsi:type="dcterms:W3CDTF">2013-12-27T20:57:21Z</dcterms:created>
  <dcterms:modified xsi:type="dcterms:W3CDTF">2025-07-13T19:16:31Z</dcterms:modified>
</cp:coreProperties>
</file>